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4" r:id="rId2"/>
    <p:sldMasterId id="2147483768" r:id="rId3"/>
    <p:sldMasterId id="2147483780" r:id="rId4"/>
  </p:sldMasterIdLst>
  <p:notesMasterIdLst>
    <p:notesMasterId r:id="rId29"/>
  </p:notesMasterIdLst>
  <p:sldIdLst>
    <p:sldId id="507" r:id="rId5"/>
    <p:sldId id="537" r:id="rId6"/>
    <p:sldId id="536" r:id="rId7"/>
    <p:sldId id="510" r:id="rId8"/>
    <p:sldId id="511" r:id="rId9"/>
    <p:sldId id="512" r:id="rId10"/>
    <p:sldId id="513" r:id="rId11"/>
    <p:sldId id="514" r:id="rId12"/>
    <p:sldId id="515" r:id="rId13"/>
    <p:sldId id="516" r:id="rId14"/>
    <p:sldId id="517" r:id="rId15"/>
    <p:sldId id="518" r:id="rId16"/>
    <p:sldId id="519" r:id="rId17"/>
    <p:sldId id="521" r:id="rId18"/>
    <p:sldId id="522" r:id="rId19"/>
    <p:sldId id="523" r:id="rId20"/>
    <p:sldId id="524" r:id="rId21"/>
    <p:sldId id="525" r:id="rId22"/>
    <p:sldId id="529" r:id="rId23"/>
    <p:sldId id="530" r:id="rId24"/>
    <p:sldId id="531" r:id="rId25"/>
    <p:sldId id="532" r:id="rId26"/>
    <p:sldId id="533" r:id="rId27"/>
    <p:sldId id="534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8"/>
  </p:normalViewPr>
  <p:slideViewPr>
    <p:cSldViewPr>
      <p:cViewPr varScale="1">
        <p:scale>
          <a:sx n="79" d="100"/>
          <a:sy n="79" d="100"/>
        </p:scale>
        <p:origin x="920" y="44"/>
      </p:cViewPr>
      <p:guideLst>
        <p:guide orient="horz" pos="36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C5A88-25A4-48D6-8071-6C8EC3BB5ABC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523BD-6C12-4E44-AA2F-D88ED9317D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523BD-6C12-4E44-AA2F-D88ED9317DD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nucleus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nucleus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opposite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charges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thought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charge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felt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⇒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Shielding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523BD-6C12-4E44-AA2F-D88ED9317DD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3315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B98687A-412C-4E34-B9B6-E72914743EAE}" type="slidenum">
              <a:rPr lang="en-US" sz="1200"/>
              <a:pPr algn="r"/>
              <a:t>19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74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2149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612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4319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9082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2310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4989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2866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608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5503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31373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8794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43582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60122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98729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17757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97838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8747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6989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96726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37329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1031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00701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61899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7891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7867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53234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69761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4799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8192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80444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27841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5758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8282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83C2-5AB6-46B3-8369-90F292F1D6A8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68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570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1/16/2023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696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3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9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e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17.emf"/><Relationship Id="rId4" Type="http://schemas.openxmlformats.org/officeDocument/2006/relationships/image" Target="../media/image15.emf"/><Relationship Id="rId9" Type="http://schemas.openxmlformats.org/officeDocument/2006/relationships/oleObject" Target="../embeddings/oleObject17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23.wmf"/><Relationship Id="rId3" Type="http://schemas.openxmlformats.org/officeDocument/2006/relationships/image" Target="../media/image18.emf"/><Relationship Id="rId7" Type="http://schemas.openxmlformats.org/officeDocument/2006/relationships/image" Target="../media/image20.emf"/><Relationship Id="rId12" Type="http://schemas.openxmlformats.org/officeDocument/2006/relationships/oleObject" Target="../embeddings/oleObject24.bin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9.x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2.emf"/><Relationship Id="rId5" Type="http://schemas.openxmlformats.org/officeDocument/2006/relationships/image" Target="../media/image19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1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6.emf"/><Relationship Id="rId12" Type="http://schemas.openxmlformats.org/officeDocument/2006/relationships/oleObject" Target="../embeddings/oleObject30.bin"/><Relationship Id="rId17" Type="http://schemas.openxmlformats.org/officeDocument/2006/relationships/image" Target="../media/image31.emf"/><Relationship Id="rId2" Type="http://schemas.openxmlformats.org/officeDocument/2006/relationships/oleObject" Target="../embeddings/oleObject25.bin"/><Relationship Id="rId16" Type="http://schemas.openxmlformats.org/officeDocument/2006/relationships/oleObject" Target="../embeddings/oleObject32.bin"/><Relationship Id="rId1" Type="http://schemas.openxmlformats.org/officeDocument/2006/relationships/slideLayout" Target="../slideLayouts/slideLayout40.x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28.emf"/><Relationship Id="rId5" Type="http://schemas.openxmlformats.org/officeDocument/2006/relationships/image" Target="../media/image25.emf"/><Relationship Id="rId15" Type="http://schemas.openxmlformats.org/officeDocument/2006/relationships/image" Target="../media/image30.emf"/><Relationship Id="rId10" Type="http://schemas.openxmlformats.org/officeDocument/2006/relationships/oleObject" Target="../embeddings/oleObject29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27.emf"/><Relationship Id="rId14" Type="http://schemas.openxmlformats.org/officeDocument/2006/relationships/oleObject" Target="../embeddings/oleObject31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2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image" Target="../media/image33.emf"/><Relationship Id="rId7" Type="http://schemas.openxmlformats.org/officeDocument/2006/relationships/image" Target="../media/image35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40.x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37.emf"/><Relationship Id="rId5" Type="http://schemas.openxmlformats.org/officeDocument/2006/relationships/image" Target="../media/image34.e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7" Type="http://schemas.openxmlformats.org/officeDocument/2006/relationships/image" Target="../media/image40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40.x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4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1.png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2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9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277910"/>
            <a:ext cx="8991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Lecture 11:Atomic orbitals and Orbital Approximation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8" name="Picture 2" descr="H-atom-3p-zx-cont-su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0" t="16909"/>
          <a:stretch/>
        </p:blipFill>
        <p:spPr bwMode="auto">
          <a:xfrm>
            <a:off x="0" y="1828800"/>
            <a:ext cx="640336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45339"/>
          <a:stretch/>
        </p:blipFill>
        <p:spPr>
          <a:xfrm>
            <a:off x="5783420" y="3429000"/>
            <a:ext cx="336058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14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150378" y="1066800"/>
            <a:ext cx="1338044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505200" y="1066800"/>
            <a:ext cx="1435916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41222" y="1066800"/>
            <a:ext cx="1464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486400" y="1066800"/>
            <a:ext cx="1354822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164822" y="1066800"/>
            <a:ext cx="321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828800" y="1066800"/>
            <a:ext cx="321578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11598" y="1763086"/>
            <a:ext cx="1338044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66420" y="1763086"/>
            <a:ext cx="1435916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Orbital Approximation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004022"/>
              </p:ext>
            </p:extLst>
          </p:nvPr>
        </p:nvGraphicFramePr>
        <p:xfrm>
          <a:off x="958850" y="1044575"/>
          <a:ext cx="7296150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78300" imgH="762000" progId="Equation.3">
                  <p:embed/>
                </p:oleObj>
              </mc:Choice>
              <mc:Fallback>
                <p:oleObj name="Equation" r:id="rId2" imgW="41783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1044575"/>
                        <a:ext cx="7296150" cy="1350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8215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Orbital Approximation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57400" y="2590800"/>
            <a:ext cx="1295400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352800" y="2590800"/>
            <a:ext cx="1447800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477000" y="2590800"/>
            <a:ext cx="1464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181600" y="2590800"/>
            <a:ext cx="1295400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953000" y="2590800"/>
            <a:ext cx="203433" cy="533400"/>
          </a:xfrm>
          <a:prstGeom prst="round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828800" y="2590800"/>
            <a:ext cx="228600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292055" y="3287086"/>
            <a:ext cx="1338044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646877" y="3287086"/>
            <a:ext cx="1435916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150378" y="1066800"/>
            <a:ext cx="1338044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841222" y="1066800"/>
            <a:ext cx="1464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486400" y="1066800"/>
            <a:ext cx="1354822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164822" y="1066800"/>
            <a:ext cx="321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828800" y="1066800"/>
            <a:ext cx="321578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411598" y="1763086"/>
            <a:ext cx="1338044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766420" y="1763086"/>
            <a:ext cx="1435916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36557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761434"/>
              </p:ext>
            </p:extLst>
          </p:nvPr>
        </p:nvGraphicFramePr>
        <p:xfrm>
          <a:off x="935038" y="2559050"/>
          <a:ext cx="7164387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02100" imgH="762000" progId="Equation.3">
                  <p:embed/>
                </p:oleObj>
              </mc:Choice>
              <mc:Fallback>
                <p:oleObj name="Equation" r:id="rId2" imgW="41021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2559050"/>
                        <a:ext cx="7164387" cy="13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ounded Rectangle 31"/>
          <p:cNvSpPr/>
          <p:nvPr/>
        </p:nvSpPr>
        <p:spPr>
          <a:xfrm>
            <a:off x="76200" y="5334000"/>
            <a:ext cx="3962400" cy="10668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3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222600"/>
              </p:ext>
            </p:extLst>
          </p:nvPr>
        </p:nvGraphicFramePr>
        <p:xfrm>
          <a:off x="76200" y="5545137"/>
          <a:ext cx="3659188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95500" imgH="482600" progId="Equation.3">
                  <p:embed/>
                </p:oleObj>
              </mc:Choice>
              <mc:Fallback>
                <p:oleObj name="Equation" r:id="rId4" imgW="2095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5545137"/>
                        <a:ext cx="3659188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ounded Rectangle 33"/>
          <p:cNvSpPr/>
          <p:nvPr/>
        </p:nvSpPr>
        <p:spPr>
          <a:xfrm>
            <a:off x="3505200" y="1066800"/>
            <a:ext cx="1435916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3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211079"/>
              </p:ext>
            </p:extLst>
          </p:nvPr>
        </p:nvGraphicFramePr>
        <p:xfrm>
          <a:off x="958850" y="1044575"/>
          <a:ext cx="7296150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178300" imgH="762000" progId="Equation.3">
                  <p:embed/>
                </p:oleObj>
              </mc:Choice>
              <mc:Fallback>
                <p:oleObj name="Equation" r:id="rId6" imgW="41783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1044575"/>
                        <a:ext cx="7296150" cy="1350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721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/>
          <p:cNvSpPr/>
          <p:nvPr/>
        </p:nvSpPr>
        <p:spPr>
          <a:xfrm>
            <a:off x="2819400" y="4191000"/>
            <a:ext cx="533400" cy="838200"/>
          </a:xfrm>
          <a:prstGeom prst="ellipse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6200" y="5334000"/>
            <a:ext cx="3962400" cy="10668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Orbital Approximation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36557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224371"/>
              </p:ext>
            </p:extLst>
          </p:nvPr>
        </p:nvGraphicFramePr>
        <p:xfrm>
          <a:off x="76200" y="5545137"/>
          <a:ext cx="3659188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95500" imgH="482600" progId="Equation.3">
                  <p:embed/>
                </p:oleObj>
              </mc:Choice>
              <mc:Fallback>
                <p:oleObj name="Equation" r:id="rId3" imgW="2095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5545137"/>
                        <a:ext cx="3659188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ounded Rectangle 24"/>
          <p:cNvSpPr/>
          <p:nvPr/>
        </p:nvSpPr>
        <p:spPr>
          <a:xfrm>
            <a:off x="4876800" y="4332914"/>
            <a:ext cx="1464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505200" y="4332914"/>
            <a:ext cx="1354822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421622" y="4332914"/>
            <a:ext cx="321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905000" y="4332914"/>
            <a:ext cx="321578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057400" y="2590800"/>
            <a:ext cx="1295400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352800" y="2590800"/>
            <a:ext cx="1447800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477000" y="2590800"/>
            <a:ext cx="1464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181600" y="2590800"/>
            <a:ext cx="1295400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953000" y="2590800"/>
            <a:ext cx="203433" cy="533400"/>
          </a:xfrm>
          <a:prstGeom prst="round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828800" y="2590800"/>
            <a:ext cx="228600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292055" y="3287086"/>
            <a:ext cx="1338044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646877" y="3287086"/>
            <a:ext cx="1435916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150378" y="1066800"/>
            <a:ext cx="1338044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6841222" y="1066800"/>
            <a:ext cx="1464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486400" y="1066800"/>
            <a:ext cx="1354822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64822" y="1066800"/>
            <a:ext cx="321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828800" y="1066800"/>
            <a:ext cx="321578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411598" y="1763086"/>
            <a:ext cx="1338044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6766420" y="1763086"/>
            <a:ext cx="1435916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441308"/>
              </p:ext>
            </p:extLst>
          </p:nvPr>
        </p:nvGraphicFramePr>
        <p:xfrm>
          <a:off x="935038" y="2559050"/>
          <a:ext cx="7164387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102100" imgH="762000" progId="Equation.3">
                  <p:embed/>
                </p:oleObj>
              </mc:Choice>
              <mc:Fallback>
                <p:oleObj name="Equation" r:id="rId5" imgW="41021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2559050"/>
                        <a:ext cx="7164387" cy="13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557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975102"/>
              </p:ext>
            </p:extLst>
          </p:nvPr>
        </p:nvGraphicFramePr>
        <p:xfrm>
          <a:off x="1012825" y="4168775"/>
          <a:ext cx="5389563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086100" imgH="508000" progId="Equation.3">
                  <p:embed/>
                </p:oleObj>
              </mc:Choice>
              <mc:Fallback>
                <p:oleObj name="Equation" r:id="rId7" imgW="30861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4168775"/>
                        <a:ext cx="5389563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ounded Rectangle 46"/>
          <p:cNvSpPr/>
          <p:nvPr/>
        </p:nvSpPr>
        <p:spPr>
          <a:xfrm>
            <a:off x="4825367" y="5334000"/>
            <a:ext cx="2108833" cy="10668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6909434" y="5334000"/>
            <a:ext cx="2274254" cy="10668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4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52810"/>
              </p:ext>
            </p:extLst>
          </p:nvPr>
        </p:nvGraphicFramePr>
        <p:xfrm>
          <a:off x="4267200" y="5343525"/>
          <a:ext cx="4833937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768600" imgH="622300" progId="Equation.3">
                  <p:embed/>
                </p:oleObj>
              </mc:Choice>
              <mc:Fallback>
                <p:oleObj name="Equation" r:id="rId9" imgW="27686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5343525"/>
                        <a:ext cx="4833937" cy="109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Rounded Rectangle 50"/>
          <p:cNvSpPr/>
          <p:nvPr/>
        </p:nvSpPr>
        <p:spPr>
          <a:xfrm>
            <a:off x="3505200" y="1066800"/>
            <a:ext cx="1435916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45104"/>
              </p:ext>
            </p:extLst>
          </p:nvPr>
        </p:nvGraphicFramePr>
        <p:xfrm>
          <a:off x="958850" y="1044575"/>
          <a:ext cx="7296150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178300" imgH="762000" progId="Equation.3">
                  <p:embed/>
                </p:oleObj>
              </mc:Choice>
              <mc:Fallback>
                <p:oleObj name="Equation" r:id="rId11" imgW="41783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1044575"/>
                        <a:ext cx="7296150" cy="1350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055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557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319592"/>
              </p:ext>
            </p:extLst>
          </p:nvPr>
        </p:nvGraphicFramePr>
        <p:xfrm>
          <a:off x="1012825" y="968375"/>
          <a:ext cx="5389563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86100" imgH="508000" progId="Equation.3">
                  <p:embed/>
                </p:oleObj>
              </mc:Choice>
              <mc:Fallback>
                <p:oleObj name="Equation" r:id="rId2" imgW="30861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2825" y="968375"/>
                        <a:ext cx="5389563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4876800" y="1143000"/>
            <a:ext cx="1464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05200" y="1143000"/>
            <a:ext cx="1354822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Oval 2"/>
          <p:cNvSpPr/>
          <p:nvPr/>
        </p:nvSpPr>
        <p:spPr>
          <a:xfrm>
            <a:off x="2819400" y="990600"/>
            <a:ext cx="533400" cy="838200"/>
          </a:xfrm>
          <a:prstGeom prst="ellipse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Orbital Approximation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2" name="Group 12"/>
          <p:cNvGrpSpPr/>
          <p:nvPr/>
        </p:nvGrpSpPr>
        <p:grpSpPr>
          <a:xfrm>
            <a:off x="304800" y="1905000"/>
            <a:ext cx="3733800" cy="1200329"/>
            <a:chOff x="838200" y="3352800"/>
            <a:chExt cx="3733800" cy="1200329"/>
          </a:xfrm>
          <a:solidFill>
            <a:srgbClr val="00B0F0"/>
          </a:solidFill>
        </p:grpSpPr>
        <p:sp>
          <p:nvSpPr>
            <p:cNvPr id="8" name="Rectangle 7"/>
            <p:cNvSpPr/>
            <p:nvPr/>
          </p:nvSpPr>
          <p:spPr>
            <a:xfrm>
              <a:off x="838200" y="3352800"/>
              <a:ext cx="3733800" cy="1200329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  <a:p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</a:rPr>
                <a:t>If we ignore the term </a:t>
              </a: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</p:txBody>
        </p:sp>
        <p:graphicFrame>
          <p:nvGraphicFramePr>
            <p:cNvPr id="36864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5735823"/>
                </p:ext>
              </p:extLst>
            </p:nvPr>
          </p:nvGraphicFramePr>
          <p:xfrm>
            <a:off x="3886200" y="3581400"/>
            <a:ext cx="576263" cy="808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30200" imgH="457200" progId="">
                    <p:embed/>
                  </p:oleObj>
                </mc:Choice>
                <mc:Fallback>
                  <p:oleObj name="Equation" r:id="rId4" imgW="330200" imgH="4572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6200" y="3581400"/>
                          <a:ext cx="576263" cy="808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6864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03601"/>
              </p:ext>
            </p:extLst>
          </p:nvPr>
        </p:nvGraphicFramePr>
        <p:xfrm>
          <a:off x="4191000" y="2057400"/>
          <a:ext cx="467836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79700" imgH="330200" progId="Equation.3">
                  <p:embed/>
                </p:oleObj>
              </mc:Choice>
              <mc:Fallback>
                <p:oleObj name="Equation" r:id="rId6" imgW="26797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057400"/>
                        <a:ext cx="4678363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495800" y="2743200"/>
            <a:ext cx="3352800" cy="914400"/>
            <a:chOff x="4495800" y="2743200"/>
            <a:chExt cx="3352800" cy="914400"/>
          </a:xfrm>
        </p:grpSpPr>
        <p:sp>
          <p:nvSpPr>
            <p:cNvPr id="4" name="Rounded Rectangle 3"/>
            <p:cNvSpPr/>
            <p:nvPr/>
          </p:nvSpPr>
          <p:spPr>
            <a:xfrm>
              <a:off x="4495800" y="2743200"/>
              <a:ext cx="3352800" cy="914400"/>
            </a:xfrm>
            <a:prstGeom prst="roundRect">
              <a:avLst/>
            </a:prstGeom>
            <a:solidFill>
              <a:srgbClr val="FFFF0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68649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8593856"/>
                </p:ext>
              </p:extLst>
            </p:nvPr>
          </p:nvGraphicFramePr>
          <p:xfrm>
            <a:off x="4800600" y="2971800"/>
            <a:ext cx="2794000" cy="404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600200" imgH="228600" progId="">
                    <p:embed/>
                  </p:oleObj>
                </mc:Choice>
                <mc:Fallback>
                  <p:oleObj name="Equation" r:id="rId8" imgW="1600200" imgH="22860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600" y="2971800"/>
                          <a:ext cx="2794000" cy="4048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Rounded Rectangle 11"/>
          <p:cNvSpPr/>
          <p:nvPr/>
        </p:nvSpPr>
        <p:spPr>
          <a:xfrm>
            <a:off x="2362200" y="1143000"/>
            <a:ext cx="321578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05000" y="1143000"/>
            <a:ext cx="321578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62000" y="3810000"/>
            <a:ext cx="7696200" cy="1200328"/>
            <a:chOff x="914400" y="3581400"/>
            <a:chExt cx="7696200" cy="1200328"/>
          </a:xfrm>
        </p:grpSpPr>
        <p:sp>
          <p:nvSpPr>
            <p:cNvPr id="20" name="Rectangle 19"/>
            <p:cNvSpPr/>
            <p:nvPr/>
          </p:nvSpPr>
          <p:spPr>
            <a:xfrm>
              <a:off x="914400" y="3581400"/>
              <a:ext cx="7696200" cy="1200328"/>
            </a:xfrm>
            <a:prstGeom prst="rect">
              <a:avLst/>
            </a:prstGeom>
            <a:solidFill>
              <a:srgbClr val="E8EFD9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From photoelectron spectroscopy (experiment):</a:t>
              </a: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</p:txBody>
        </p:sp>
        <p:graphicFrame>
          <p:nvGraphicFramePr>
            <p:cNvPr id="19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733393"/>
                </p:ext>
              </p:extLst>
            </p:nvPr>
          </p:nvGraphicFramePr>
          <p:xfrm>
            <a:off x="2182813" y="4237038"/>
            <a:ext cx="4257675" cy="449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2438400" imgH="254000" progId="Equation.3">
                    <p:embed/>
                  </p:oleObj>
                </mc:Choice>
                <mc:Fallback>
                  <p:oleObj name="Equation" r:id="rId10" imgW="2438400" imgH="25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2813" y="4237038"/>
                          <a:ext cx="4257675" cy="449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13"/>
          <p:cNvGrpSpPr/>
          <p:nvPr/>
        </p:nvGrpSpPr>
        <p:grpSpPr>
          <a:xfrm>
            <a:off x="609600" y="5276671"/>
            <a:ext cx="8001000" cy="1200329"/>
            <a:chOff x="914400" y="2667000"/>
            <a:chExt cx="8001000" cy="1200329"/>
          </a:xfrm>
        </p:grpSpPr>
        <p:sp>
          <p:nvSpPr>
            <p:cNvPr id="23" name="Rectangle 22"/>
            <p:cNvSpPr/>
            <p:nvPr/>
          </p:nvSpPr>
          <p:spPr>
            <a:xfrm>
              <a:off x="914400" y="2667000"/>
              <a:ext cx="8001000" cy="1200329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  <a:p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</a:rPr>
                <a:t>Ignoring          is not justified! Need better approximation</a:t>
              </a: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</p:txBody>
        </p:sp>
        <p:graphicFrame>
          <p:nvGraphicFramePr>
            <p:cNvPr id="2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3207011"/>
                </p:ext>
              </p:extLst>
            </p:nvPr>
          </p:nvGraphicFramePr>
          <p:xfrm>
            <a:off x="2209800" y="2895600"/>
            <a:ext cx="576263" cy="808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330200" imgH="457200" progId="Equation.3">
                    <p:embed/>
                  </p:oleObj>
                </mc:Choice>
                <mc:Fallback>
                  <p:oleObj name="Equation" r:id="rId12" imgW="3302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9800" y="2895600"/>
                          <a:ext cx="576263" cy="808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6296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ular Callout 2"/>
          <p:cNvSpPr/>
          <p:nvPr/>
        </p:nvSpPr>
        <p:spPr>
          <a:xfrm flipV="1">
            <a:off x="1676400" y="2667000"/>
            <a:ext cx="2743200" cy="685800"/>
          </a:xfrm>
          <a:prstGeom prst="wedgeRoundRectCallout">
            <a:avLst>
              <a:gd name="adj1" fmla="val 8409"/>
              <a:gd name="adj2" fmla="val 88084"/>
              <a:gd name="adj3" fmla="val 16667"/>
            </a:avLst>
          </a:prstGeom>
          <a:solidFill>
            <a:schemeClr val="accent1">
              <a:lumMod val="20000"/>
              <a:lumOff val="8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3717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923493"/>
              </p:ext>
            </p:extLst>
          </p:nvPr>
        </p:nvGraphicFramePr>
        <p:xfrm>
          <a:off x="1036638" y="2538413"/>
          <a:ext cx="49244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19400" imgH="508000" progId="Equation.3">
                  <p:embed/>
                </p:oleObj>
              </mc:Choice>
              <mc:Fallback>
                <p:oleObj name="Equation" r:id="rId2" imgW="28194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2538413"/>
                        <a:ext cx="4924425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1828800" y="990600"/>
            <a:ext cx="1143000" cy="7620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Many Electron Atoms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3717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620604"/>
              </p:ext>
            </p:extLst>
          </p:nvPr>
        </p:nvGraphicFramePr>
        <p:xfrm>
          <a:off x="1155700" y="1077913"/>
          <a:ext cx="50958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2100" imgH="241300" progId="Equation.3">
                  <p:embed/>
                </p:oleObj>
              </mc:Choice>
              <mc:Fallback>
                <p:oleObj name="Equation" r:id="rId4" imgW="292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700" y="1077913"/>
                        <a:ext cx="509588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114800" y="3505200"/>
            <a:ext cx="510540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Inter-electron repulsion terms: </a:t>
            </a:r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	CANNOT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be ignored</a:t>
            </a:r>
          </a:p>
        </p:txBody>
      </p:sp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090289"/>
              </p:ext>
            </p:extLst>
          </p:nvPr>
        </p:nvGraphicFramePr>
        <p:xfrm>
          <a:off x="6019800" y="970100"/>
          <a:ext cx="1485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50900" imgH="508000" progId="Equation.3">
                  <p:embed/>
                </p:oleObj>
              </mc:Choice>
              <mc:Fallback>
                <p:oleObj name="Equation" r:id="rId6" imgW="8509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970100"/>
                        <a:ext cx="1485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4658936"/>
              </p:ext>
            </p:extLst>
          </p:nvPr>
        </p:nvGraphicFramePr>
        <p:xfrm>
          <a:off x="1795463" y="990600"/>
          <a:ext cx="119856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85800" imgH="469900" progId="Equation.3">
                  <p:embed/>
                </p:oleObj>
              </mc:Choice>
              <mc:Fallback>
                <p:oleObj name="Equation" r:id="rId8" imgW="6858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463" y="990600"/>
                        <a:ext cx="1198562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817580"/>
              </p:ext>
            </p:extLst>
          </p:nvPr>
        </p:nvGraphicFramePr>
        <p:xfrm>
          <a:off x="3048000" y="961970"/>
          <a:ext cx="137636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87400" imgH="482600" progId="Equation.3">
                  <p:embed/>
                </p:oleObj>
              </mc:Choice>
              <mc:Fallback>
                <p:oleObj name="Equation" r:id="rId10" imgW="7874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961970"/>
                        <a:ext cx="1376362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706821"/>
              </p:ext>
            </p:extLst>
          </p:nvPr>
        </p:nvGraphicFramePr>
        <p:xfrm>
          <a:off x="4457700" y="961970"/>
          <a:ext cx="14859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50900" imgH="482600" progId="Equation.3">
                  <p:embed/>
                </p:oleObj>
              </mc:Choice>
              <mc:Fallback>
                <p:oleObj name="Equation" r:id="rId12" imgW="850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700" y="961970"/>
                        <a:ext cx="1485900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212985"/>
              </p:ext>
            </p:extLst>
          </p:nvPr>
        </p:nvGraphicFramePr>
        <p:xfrm>
          <a:off x="2895600" y="1828800"/>
          <a:ext cx="68738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93700" imgH="469900" progId="Equation.3">
                  <p:embed/>
                </p:oleObj>
              </mc:Choice>
              <mc:Fallback>
                <p:oleObj name="Equation" r:id="rId14" imgW="393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828800"/>
                        <a:ext cx="687388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729072"/>
              </p:ext>
            </p:extLst>
          </p:nvPr>
        </p:nvGraphicFramePr>
        <p:xfrm>
          <a:off x="1036580" y="3657600"/>
          <a:ext cx="27511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74800" imgH="508000" progId="Equation.3">
                  <p:embed/>
                </p:oleObj>
              </mc:Choice>
              <mc:Fallback>
                <p:oleObj name="Equation" r:id="rId16" imgW="15748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580" y="3657600"/>
                        <a:ext cx="2751138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914400" y="4800600"/>
            <a:ext cx="7315200" cy="1938992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Hamiltonian is no longer spherically symmetric and the Time-Independent Schrodinger Equation (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TISE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) cannot be solved using analytical techniques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Numerical methods must be used solve the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TISE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438400" y="3429000"/>
            <a:ext cx="1981200" cy="1371600"/>
          </a:xfrm>
          <a:prstGeom prst="rightArrow">
            <a:avLst/>
          </a:prstGeom>
          <a:solidFill>
            <a:srgbClr val="FF66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77755" y="1997055"/>
            <a:ext cx="3638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/>
                <a:cs typeface="Georgia"/>
              </a:rPr>
              <a:t>, 1-electron Hamiltonians</a:t>
            </a:r>
          </a:p>
        </p:txBody>
      </p:sp>
    </p:spTree>
    <p:extLst>
      <p:ext uri="{BB962C8B-B14F-4D97-AF65-F5344CB8AC3E}">
        <p14:creationId xmlns:p14="http://schemas.microsoft.com/office/powerpoint/2010/main" val="99338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1" grpId="0"/>
      <p:bldP spid="18" grpId="0" animBg="1"/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Many Electron Atoms: Orbital Approximation 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4800" y="1752600"/>
            <a:ext cx="8534400" cy="4893647"/>
            <a:chOff x="304800" y="1752600"/>
            <a:chExt cx="8534400" cy="4893647"/>
          </a:xfrm>
        </p:grpSpPr>
        <p:sp>
          <p:nvSpPr>
            <p:cNvPr id="11" name="Rectangle 10"/>
            <p:cNvSpPr/>
            <p:nvPr/>
          </p:nvSpPr>
          <p:spPr>
            <a:xfrm>
              <a:off x="304800" y="1752600"/>
              <a:ext cx="8534400" cy="4893647"/>
            </a:xfrm>
            <a:prstGeom prst="rect">
              <a:avLst/>
            </a:prstGeom>
            <a:solidFill>
              <a:srgbClr val="FF6600">
                <a:alpha val="25000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Improvement</a:t>
              </a: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       : Interaction  between the electrons.</a:t>
              </a: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Electron and nucleus: opposite charges</a:t>
              </a: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  <a:p>
              <a:pPr marL="342900" indent="-342900">
                <a:buFont typeface="Arial"/>
                <a:buChar char="•"/>
              </a:pPr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Electron and electron: Same charge</a:t>
              </a: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  <a:p>
              <a:r>
                <a:rPr lang="en-US" sz="2400" dirty="0">
                  <a:solidFill>
                    <a:srgbClr val="0000FF"/>
                  </a:solidFill>
                  <a:latin typeface="Georgia" pitchFamily="18" charset="0"/>
                  <a:sym typeface="Symbol"/>
                </a:rPr>
                <a:t>Net nuclear attraction perceived by an electron  </a:t>
              </a:r>
            </a:p>
            <a:p>
              <a:endParaRPr lang="en-US" sz="2400" dirty="0">
                <a:solidFill>
                  <a:srgbClr val="0000FF"/>
                </a:solidFill>
                <a:latin typeface="Georgia" pitchFamily="18" charset="0"/>
                <a:sym typeface="Symbol"/>
              </a:endParaRPr>
            </a:p>
            <a:p>
              <a:r>
                <a:rPr lang="en-US" sz="2400" dirty="0">
                  <a:solidFill>
                    <a:srgbClr val="0000FF"/>
                  </a:solidFill>
                  <a:latin typeface="Georgia" pitchFamily="18" charset="0"/>
                  <a:sym typeface="Symbol"/>
                </a:rPr>
                <a:t> = Actual Nuclear attraction – repulsion by other electrons</a:t>
              </a:r>
            </a:p>
            <a:p>
              <a:endParaRPr lang="en-US" sz="2400" dirty="0">
                <a:solidFill>
                  <a:srgbClr val="0000FF"/>
                </a:solidFill>
                <a:latin typeface="Georgia" pitchFamily="18" charset="0"/>
                <a:sym typeface="Symbol"/>
              </a:endParaRPr>
            </a:p>
            <a:p>
              <a:r>
                <a:rPr lang="en-US" sz="2400" dirty="0">
                  <a:solidFill>
                    <a:srgbClr val="0000FF"/>
                  </a:solidFill>
                  <a:latin typeface="Georgia" pitchFamily="18" charset="0"/>
                  <a:sym typeface="Symbol"/>
                </a:rPr>
                <a:t>	 </a:t>
              </a:r>
              <a:r>
                <a:rPr lang="en-US" sz="2400" b="1" dirty="0">
                  <a:solidFill>
                    <a:srgbClr val="0000FF"/>
                  </a:solidFill>
                  <a:latin typeface="Georgia" pitchFamily="18" charset="0"/>
                  <a:sym typeface="Symbol"/>
                </a:rPr>
                <a:t> Shielding</a:t>
              </a:r>
              <a:endParaRPr lang="en-US" sz="2000" b="1" dirty="0">
                <a:solidFill>
                  <a:srgbClr val="0000FF"/>
                </a:solidFill>
                <a:latin typeface="Georgia" pitchFamily="18" charset="0"/>
                <a:sym typeface="Symbol"/>
              </a:endParaRPr>
            </a:p>
          </p:txBody>
        </p:sp>
        <p:graphicFrame>
          <p:nvGraphicFramePr>
            <p:cNvPr id="376835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8706579"/>
                </p:ext>
              </p:extLst>
            </p:nvPr>
          </p:nvGraphicFramePr>
          <p:xfrm>
            <a:off x="863600" y="2324100"/>
            <a:ext cx="355600" cy="800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203112" imgH="457002" progId="Equation.3">
                    <p:embed/>
                  </p:oleObj>
                </mc:Choice>
                <mc:Fallback>
                  <p:oleObj name="Equation" r:id="rId3" imgW="203112" imgH="45700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3600" y="2324100"/>
                          <a:ext cx="355600" cy="800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7683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896336"/>
              </p:ext>
            </p:extLst>
          </p:nvPr>
        </p:nvGraphicFramePr>
        <p:xfrm>
          <a:off x="381000" y="1066800"/>
          <a:ext cx="445928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552700" imgH="228600" progId="">
                  <p:embed/>
                </p:oleObj>
              </mc:Choice>
              <mc:Fallback>
                <p:oleObj name="Equation" r:id="rId5" imgW="2552700" imgH="228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066800"/>
                        <a:ext cx="4459288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007726"/>
              </p:ext>
            </p:extLst>
          </p:nvPr>
        </p:nvGraphicFramePr>
        <p:xfrm>
          <a:off x="5707062" y="838200"/>
          <a:ext cx="27511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74800" imgH="508000" progId="Equation.3">
                  <p:embed/>
                </p:oleObj>
              </mc:Choice>
              <mc:Fallback>
                <p:oleObj name="Equation" r:id="rId7" imgW="15748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7062" y="838200"/>
                        <a:ext cx="2751138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830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960438" y="4724400"/>
            <a:ext cx="4956010" cy="844550"/>
            <a:chOff x="960438" y="4724400"/>
            <a:chExt cx="4956010" cy="844550"/>
          </a:xfrm>
        </p:grpSpPr>
        <p:sp>
          <p:nvSpPr>
            <p:cNvPr id="11" name="Rounded Rectangle 10"/>
            <p:cNvSpPr/>
            <p:nvPr/>
          </p:nvSpPr>
          <p:spPr>
            <a:xfrm>
              <a:off x="2590800" y="4724400"/>
              <a:ext cx="1066800" cy="8382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600200" y="4724400"/>
              <a:ext cx="995066" cy="8382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735348" y="4724400"/>
              <a:ext cx="1181100" cy="8382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657600" y="4724400"/>
              <a:ext cx="1092588" cy="8382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377860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1716641"/>
                </p:ext>
              </p:extLst>
            </p:nvPr>
          </p:nvGraphicFramePr>
          <p:xfrm>
            <a:off x="960438" y="4724400"/>
            <a:ext cx="4945062" cy="844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832100" imgH="482600" progId="Equation.3">
                    <p:embed/>
                  </p:oleObj>
                </mc:Choice>
                <mc:Fallback>
                  <p:oleObj name="Equation" r:id="rId2" imgW="2832100" imgH="482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438" y="4724400"/>
                          <a:ext cx="4945062" cy="844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ounded Rectangle 9"/>
          <p:cNvSpPr/>
          <p:nvPr/>
        </p:nvSpPr>
        <p:spPr>
          <a:xfrm>
            <a:off x="3352800" y="3124200"/>
            <a:ext cx="457200" cy="6096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Line Callout 3 6"/>
          <p:cNvSpPr/>
          <p:nvPr/>
        </p:nvSpPr>
        <p:spPr>
          <a:xfrm rot="5400000">
            <a:off x="4724400" y="1828800"/>
            <a:ext cx="914400" cy="1371600"/>
          </a:xfrm>
          <a:prstGeom prst="borderCallout3">
            <a:avLst>
              <a:gd name="adj1" fmla="val 18750"/>
              <a:gd name="adj2" fmla="val -8333"/>
              <a:gd name="adj3" fmla="val 18263"/>
              <a:gd name="adj4" fmla="val -35162"/>
              <a:gd name="adj5" fmla="val 177977"/>
              <a:gd name="adj6" fmla="val -37820"/>
              <a:gd name="adj7" fmla="val 178594"/>
              <a:gd name="adj8" fmla="val 29655"/>
            </a:avLst>
          </a:prstGeom>
          <a:solidFill>
            <a:srgbClr val="FFFF00">
              <a:alpha val="25000"/>
            </a:srgb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Effective Nuclear Charge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37785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136933"/>
              </p:ext>
            </p:extLst>
          </p:nvPr>
        </p:nvGraphicFramePr>
        <p:xfrm>
          <a:off x="1036638" y="2082800"/>
          <a:ext cx="49244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19400" imgH="508000" progId="Equation.3">
                  <p:embed/>
                </p:oleObj>
              </mc:Choice>
              <mc:Fallback>
                <p:oleObj name="Equation" r:id="rId4" imgW="28194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2082800"/>
                        <a:ext cx="4924425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914400" y="914400"/>
            <a:ext cx="5257800" cy="707886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 </a:t>
            </a:r>
          </a:p>
          <a:p>
            <a:endParaRPr lang="en-US" sz="2400" b="1" i="1" baseline="-250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4038600"/>
            <a:ext cx="52578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For Helium atom</a:t>
            </a:r>
            <a:endParaRPr lang="en-US" sz="2400" b="1" i="1" baseline="-250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118730"/>
              </p:ext>
            </p:extLst>
          </p:nvPr>
        </p:nvGraphicFramePr>
        <p:xfrm>
          <a:off x="1044575" y="3041650"/>
          <a:ext cx="35274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19300" imgH="482600" progId="Equation.3">
                  <p:embed/>
                </p:oleObj>
              </mc:Choice>
              <mc:Fallback>
                <p:oleObj name="Equation" r:id="rId6" imgW="2019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3041650"/>
                        <a:ext cx="3527425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933450" y="5614988"/>
            <a:ext cx="7296150" cy="1157287"/>
            <a:chOff x="933450" y="5614988"/>
            <a:chExt cx="7296150" cy="1157287"/>
          </a:xfrm>
        </p:grpSpPr>
        <p:sp>
          <p:nvSpPr>
            <p:cNvPr id="15" name="Rounded Rectangle 14"/>
            <p:cNvSpPr/>
            <p:nvPr/>
          </p:nvSpPr>
          <p:spPr>
            <a:xfrm>
              <a:off x="3952680" y="5715000"/>
              <a:ext cx="2600520" cy="9906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274077" y="5715000"/>
              <a:ext cx="2678603" cy="9906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391400" y="5791200"/>
              <a:ext cx="838200" cy="8382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629400" y="5791200"/>
              <a:ext cx="775385" cy="8382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377859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9568297"/>
                </p:ext>
              </p:extLst>
            </p:nvPr>
          </p:nvGraphicFramePr>
          <p:xfrm>
            <a:off x="933450" y="5614988"/>
            <a:ext cx="7205663" cy="1157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4127500" imgH="660400" progId="Equation.3">
                    <p:embed/>
                  </p:oleObj>
                </mc:Choice>
                <mc:Fallback>
                  <p:oleObj name="Equation" r:id="rId8" imgW="4127500" imgH="660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3450" y="5614988"/>
                          <a:ext cx="7205663" cy="1157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949119"/>
              </p:ext>
            </p:extLst>
          </p:nvPr>
        </p:nvGraphicFramePr>
        <p:xfrm>
          <a:off x="2895600" y="1066800"/>
          <a:ext cx="13525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74700" imgH="266700" progId="Equation.3">
                  <p:embed/>
                </p:oleObj>
              </mc:Choice>
              <mc:Fallback>
                <p:oleObj name="Equation" r:id="rId10" imgW="7747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066800"/>
                        <a:ext cx="13525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681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Effective Nuclear Charge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1143000"/>
            <a:ext cx="78486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Due to Shielding, the electrons do not see the full nuclear charge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Z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, but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Z</a:t>
            </a:r>
            <a:r>
              <a:rPr lang="en-US" sz="2400" b="1" i="1" baseline="-25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eff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 = Z–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( = Shielding Constant)</a:t>
            </a:r>
            <a:endParaRPr lang="en-US" sz="2400" b="1" i="1" baseline="-250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graphicFrame>
        <p:nvGraphicFramePr>
          <p:cNvPr id="378882" name="Object 2"/>
          <p:cNvGraphicFramePr>
            <a:graphicFrameLocks noChangeAspect="1"/>
          </p:cNvGraphicFramePr>
          <p:nvPr/>
        </p:nvGraphicFramePr>
        <p:xfrm>
          <a:off x="850900" y="2095500"/>
          <a:ext cx="2949575" cy="268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89100" imgH="1536700" progId="Equation.3">
                  <p:embed/>
                </p:oleObj>
              </mc:Choice>
              <mc:Fallback>
                <p:oleObj name="Equation" r:id="rId2" imgW="1689100" imgH="153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2095500"/>
                        <a:ext cx="2949575" cy="268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4953000" y="2819400"/>
            <a:ext cx="4191000" cy="3416320"/>
          </a:xfrm>
          <a:prstGeom prst="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For Helium atom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/>
        </p:nvGraphicFramePr>
        <p:xfrm>
          <a:off x="5105400" y="3352800"/>
          <a:ext cx="21494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31366" imgH="431613" progId="">
                  <p:embed/>
                </p:oleObj>
              </mc:Choice>
              <mc:Fallback>
                <p:oleObj name="Equation" r:id="rId4" imgW="1231366" imgH="43161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352800"/>
                        <a:ext cx="214947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883" name="Object 3"/>
          <p:cNvGraphicFramePr>
            <a:graphicFrameLocks noChangeAspect="1"/>
          </p:cNvGraphicFramePr>
          <p:nvPr/>
        </p:nvGraphicFramePr>
        <p:xfrm>
          <a:off x="5105400" y="4019550"/>
          <a:ext cx="3681413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08200" imgH="1193800" progId="Equation.3">
                  <p:embed/>
                </p:oleObj>
              </mc:Choice>
              <mc:Fallback>
                <p:oleObj name="Equation" r:id="rId6" imgW="21082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019550"/>
                        <a:ext cx="3681413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533400" y="5029200"/>
            <a:ext cx="4267200" cy="156966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There are methods such as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Perturbation Theory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and </a:t>
            </a:r>
            <a:r>
              <a:rPr lang="en-US" sz="2400" b="1" dirty="0" err="1">
                <a:solidFill>
                  <a:prstClr val="black"/>
                </a:solidFill>
                <a:latin typeface="Georgia" pitchFamily="18" charset="0"/>
                <a:sym typeface="Symbol"/>
              </a:rPr>
              <a:t>Variational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 Method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to estimate </a:t>
            </a:r>
            <a:r>
              <a:rPr lang="en-US" sz="2400" b="1" i="1" dirty="0" err="1">
                <a:solidFill>
                  <a:prstClr val="black"/>
                </a:solidFill>
                <a:latin typeface="Georgia" pitchFamily="18" charset="0"/>
                <a:sym typeface="Symbol"/>
              </a:rPr>
              <a:t>Z</a:t>
            </a:r>
            <a:r>
              <a:rPr lang="en-US" sz="2400" b="1" i="1" baseline="-25000" dirty="0" err="1">
                <a:solidFill>
                  <a:prstClr val="black"/>
                </a:solidFill>
                <a:latin typeface="Georgia" pitchFamily="18" charset="0"/>
                <a:sym typeface="Symbol"/>
              </a:rPr>
              <a:t>eff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289692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Effective Nuclear Charge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1143000"/>
            <a:ext cx="78486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Due to Shielding, the electrons do not see the full nuclear charge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Z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, but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Z</a:t>
            </a:r>
            <a:r>
              <a:rPr lang="en-US" sz="2400" b="1" i="1" baseline="-25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eff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 = Z–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( = Shielding Constant)</a:t>
            </a:r>
            <a:endParaRPr lang="en-US" sz="2400" b="1" i="1" baseline="-250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graphicFrame>
        <p:nvGraphicFramePr>
          <p:cNvPr id="378882" name="Object 2"/>
          <p:cNvGraphicFramePr>
            <a:graphicFrameLocks noChangeAspect="1"/>
          </p:cNvGraphicFramePr>
          <p:nvPr/>
        </p:nvGraphicFramePr>
        <p:xfrm>
          <a:off x="917575" y="2695575"/>
          <a:ext cx="281622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12900" imgH="850900" progId="Equation.3">
                  <p:embed/>
                </p:oleObj>
              </mc:Choice>
              <mc:Fallback>
                <p:oleObj name="Equation" r:id="rId2" imgW="1612900" imgH="850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" y="2695575"/>
                        <a:ext cx="2816225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Ionization Energy Graph IK.png"/>
          <p:cNvPicPr>
            <a:picLocks noChangeAspect="1"/>
          </p:cNvPicPr>
          <p:nvPr/>
        </p:nvPicPr>
        <p:blipFill>
          <a:blip r:embed="rId4" cstate="print">
            <a:lum contrast="40000"/>
          </a:blip>
          <a:stretch>
            <a:fillRect/>
          </a:stretch>
        </p:blipFill>
        <p:spPr>
          <a:xfrm>
            <a:off x="3810000" y="2057400"/>
            <a:ext cx="4953692" cy="2667373"/>
          </a:xfrm>
          <a:prstGeom prst="rect">
            <a:avLst/>
          </a:prstGeom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533400" y="4876800"/>
            <a:ext cx="8382000" cy="1754326"/>
          </a:xfrm>
          <a:prstGeom prst="rect">
            <a:avLst/>
          </a:prstGeom>
          <a:solidFill>
            <a:srgbClr val="E8EFD9"/>
          </a:solidFill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Effective nuclear charge is same for electrons in the same orbital, but varies greatly  for electrons of different </a:t>
            </a:r>
            <a:r>
              <a:rPr lang="en-US" sz="2400" dirty="0" err="1">
                <a:solidFill>
                  <a:prstClr val="black"/>
                </a:solidFill>
                <a:latin typeface="Georgia" pitchFamily="18" charset="0"/>
              </a:rPr>
              <a:t>orbitals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(</a:t>
            </a:r>
            <a:r>
              <a:rPr lang="en-US" sz="2400" b="1" i="1" dirty="0" err="1">
                <a:solidFill>
                  <a:prstClr val="black"/>
                </a:solidFill>
                <a:latin typeface="Georgia" pitchFamily="18" charset="0"/>
              </a:rPr>
              <a:t>s</a:t>
            </a:r>
            <a:r>
              <a:rPr lang="en-US" sz="2400" i="1" dirty="0" err="1">
                <a:solidFill>
                  <a:prstClr val="black"/>
                </a:solidFill>
                <a:latin typeface="Georgia" pitchFamily="18" charset="0"/>
              </a:rPr>
              <a:t>,</a:t>
            </a:r>
            <a:r>
              <a:rPr lang="en-US" sz="2400" b="1" i="1" dirty="0" err="1">
                <a:solidFill>
                  <a:prstClr val="black"/>
                </a:solidFill>
                <a:latin typeface="Georgia" pitchFamily="18" charset="0"/>
              </a:rPr>
              <a:t>p</a:t>
            </a:r>
            <a:r>
              <a:rPr lang="en-US" sz="2400" i="1" dirty="0" err="1">
                <a:solidFill>
                  <a:prstClr val="black"/>
                </a:solidFill>
                <a:latin typeface="Georgia" pitchFamily="18" charset="0"/>
              </a:rPr>
              <a:t>,</a:t>
            </a:r>
            <a:r>
              <a:rPr lang="en-US" sz="2400" b="1" i="1" dirty="0" err="1">
                <a:solidFill>
                  <a:prstClr val="black"/>
                </a:solidFill>
                <a:latin typeface="Georgia" pitchFamily="18" charset="0"/>
              </a:rPr>
              <a:t>d</a:t>
            </a:r>
            <a:r>
              <a:rPr lang="en-US" sz="2400" i="1" dirty="0" err="1">
                <a:solidFill>
                  <a:prstClr val="black"/>
                </a:solidFill>
                <a:latin typeface="Georgia" pitchFamily="18" charset="0"/>
              </a:rPr>
              <a:t>,</a:t>
            </a:r>
            <a:r>
              <a:rPr lang="en-US" sz="2400" b="1" i="1" dirty="0" err="1">
                <a:solidFill>
                  <a:prstClr val="black"/>
                </a:solidFill>
                <a:latin typeface="Georgia" pitchFamily="18" charset="0"/>
              </a:rPr>
              <a:t>f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) and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n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. </a:t>
            </a:r>
          </a:p>
          <a:p>
            <a:endParaRPr lang="en-US" sz="1200" b="1" i="1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Z</a:t>
            </a:r>
            <a:r>
              <a:rPr lang="en-US" sz="2400" b="1" i="1" baseline="-25000" dirty="0">
                <a:solidFill>
                  <a:prstClr val="black"/>
                </a:solidFill>
                <a:latin typeface="Georgia" pitchFamily="18" charset="0"/>
              </a:rPr>
              <a:t>eff</a:t>
            </a:r>
            <a:r>
              <a:rPr lang="en-US" sz="2400" baseline="-25000" dirty="0">
                <a:solidFill>
                  <a:prstClr val="black"/>
                </a:solidFill>
                <a:latin typeface="Georgia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determines chemical properties of many electron atoms </a:t>
            </a:r>
          </a:p>
        </p:txBody>
      </p:sp>
    </p:spTree>
    <p:extLst>
      <p:ext uri="{BB962C8B-B14F-4D97-AF65-F5344CB8AC3E}">
        <p14:creationId xmlns:p14="http://schemas.microsoft.com/office/powerpoint/2010/main" val="4237935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3" cstate="print"/>
          <a:srcRect r="42498" b="15505"/>
          <a:stretch>
            <a:fillRect/>
          </a:stretch>
        </p:blipFill>
        <p:spPr bwMode="auto">
          <a:xfrm>
            <a:off x="457200" y="1219200"/>
            <a:ext cx="4516202" cy="2445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52400"/>
            <a:ext cx="9144000" cy="1282700"/>
          </a:xfrm>
        </p:spPr>
        <p:txBody>
          <a:bodyPr>
            <a:normAutofit/>
          </a:bodyPr>
          <a:lstStyle/>
          <a:p>
            <a:pPr algn="l"/>
            <a:r>
              <a:rPr lang="en-US" sz="2400" b="1" u="sng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Spatial (Orbital) Angular Momentum of Electrons in the atom</a:t>
            </a:r>
          </a:p>
        </p:txBody>
      </p:sp>
      <p:pic>
        <p:nvPicPr>
          <p:cNvPr id="26629" name="Picture 5" descr="vecL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3505200"/>
            <a:ext cx="2276475" cy="315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7" descr="vec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4114800"/>
            <a:ext cx="2657475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3" cstate="print"/>
          <a:srcRect l="65875"/>
          <a:stretch>
            <a:fillRect/>
          </a:stretch>
        </p:blipFill>
        <p:spPr bwMode="auto">
          <a:xfrm>
            <a:off x="6324600" y="1066800"/>
            <a:ext cx="2133600" cy="2304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8280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304800" y="1219200"/>
            <a:ext cx="853440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 algn="just">
              <a:buAutoNum type="arabicPeriod"/>
            </a:pPr>
            <a:r>
              <a:rPr lang="en-US" sz="2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Radial Distribution Functions (r</a:t>
            </a:r>
            <a:r>
              <a:rPr lang="en-US" sz="2200" baseline="300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2</a:t>
            </a:r>
            <a:r>
              <a:rPr lang="en-US" sz="2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R</a:t>
            </a:r>
            <a:r>
              <a:rPr lang="en-US" sz="2200" baseline="300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2</a:t>
            </a:r>
            <a:r>
              <a:rPr lang="en-US" sz="2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) for different Quantum states or </a:t>
            </a:r>
            <a:r>
              <a:rPr lang="en-US" sz="2200" u="sng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orbitals!</a:t>
            </a:r>
          </a:p>
          <a:p>
            <a:pPr marL="514350" indent="-514350" algn="just">
              <a:buAutoNum type="arabicPeriod"/>
            </a:pPr>
            <a:r>
              <a:rPr lang="en-US" sz="2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Angular Functions (Polar Plots!)</a:t>
            </a:r>
          </a:p>
          <a:p>
            <a:pPr marL="514350" indent="-514350" algn="just">
              <a:buAutoNum type="arabicPeriod"/>
            </a:pPr>
            <a:r>
              <a:rPr lang="en-US" sz="2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Merging the ( Radial x Angular) parts = shapes of orbitals</a:t>
            </a:r>
          </a:p>
          <a:p>
            <a:pPr marL="514350" indent="-514350" algn="just">
              <a:buAutoNum type="arabicPeriod"/>
            </a:pPr>
            <a:r>
              <a:rPr lang="en-US" sz="2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Arriving at Contours of constant probability!</a:t>
            </a:r>
          </a:p>
          <a:p>
            <a:pPr marL="514350" indent="-514350" algn="just">
              <a:buAutoNum type="arabicPeriod"/>
            </a:pPr>
            <a:endParaRPr lang="en-US" sz="22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  <a:p>
            <a:pPr marL="514350" indent="-514350" algn="just">
              <a:buAutoNum type="arabicPeriod"/>
            </a:pPr>
            <a:endParaRPr lang="en-US" sz="22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  <a:p>
            <a:pPr marL="514350" indent="-514350" algn="just">
              <a:buAutoNum type="arabicPeriod"/>
            </a:pPr>
            <a:endParaRPr lang="en-US" sz="22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  <a:p>
            <a:pPr marL="514350" indent="-514350" algn="just">
              <a:buAutoNum type="arabicPeriod"/>
            </a:pPr>
            <a:endParaRPr lang="en-US" sz="22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  <a:p>
            <a:pPr marL="514350" indent="-514350" algn="just">
              <a:buAutoNum type="arabicPeriod"/>
            </a:pPr>
            <a:endParaRPr lang="en-US" sz="22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  <a:p>
            <a:pPr marL="514350" indent="-514350" algn="just">
              <a:buAutoNum type="arabicPeriod"/>
            </a:pPr>
            <a:endParaRPr lang="en-US" sz="22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  <a:p>
            <a:pPr marL="514350" indent="-514350" algn="just">
              <a:buAutoNum type="arabicPeriod"/>
            </a:pPr>
            <a:endParaRPr lang="en-US" sz="22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  <a:p>
            <a:pPr marL="514350" indent="-514350" algn="just">
              <a:buAutoNum type="arabicPeriod"/>
            </a:pPr>
            <a:r>
              <a:rPr lang="en-US" sz="2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Contour representation of Orbitals.</a:t>
            </a:r>
          </a:p>
          <a:p>
            <a:pPr algn="just"/>
            <a:endParaRPr lang="en-US" sz="22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" y="76200"/>
            <a:ext cx="8229600" cy="1143000"/>
          </a:xfrm>
        </p:spPr>
        <p:txBody>
          <a:bodyPr>
            <a:normAutofit/>
          </a:bodyPr>
          <a:lstStyle/>
          <a:p>
            <a:r>
              <a:rPr lang="de-DE" sz="3800" dirty="0" err="1">
                <a:latin typeface="Georgia"/>
                <a:cs typeface="Georgia"/>
              </a:rPr>
              <a:t>Recap</a:t>
            </a:r>
            <a:r>
              <a:rPr lang="de-DE" sz="3800" dirty="0">
                <a:latin typeface="Georgia"/>
                <a:cs typeface="Georgia"/>
              </a:rPr>
              <a:t>!</a:t>
            </a:r>
          </a:p>
        </p:txBody>
      </p:sp>
      <p:grpSp>
        <p:nvGrpSpPr>
          <p:cNvPr id="4" name="Gruppierung 3"/>
          <p:cNvGrpSpPr/>
          <p:nvPr/>
        </p:nvGrpSpPr>
        <p:grpSpPr>
          <a:xfrm>
            <a:off x="1219200" y="3200400"/>
            <a:ext cx="5538195" cy="2091301"/>
            <a:chOff x="990600" y="4191000"/>
            <a:chExt cx="5538195" cy="2091301"/>
          </a:xfrm>
        </p:grpSpPr>
        <p:pic>
          <p:nvPicPr>
            <p:cNvPr id="5" name="Picture 13" descr="phi_2p_c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/>
            <a:stretch>
              <a:fillRect/>
            </a:stretch>
          </p:blipFill>
          <p:spPr bwMode="auto">
            <a:xfrm>
              <a:off x="5029200" y="4343400"/>
              <a:ext cx="1499595" cy="1938901"/>
            </a:xfrm>
            <a:prstGeom prst="rect">
              <a:avLst/>
            </a:prstGeom>
            <a:noFill/>
          </p:spPr>
        </p:pic>
        <p:pic>
          <p:nvPicPr>
            <p:cNvPr id="6" name="Picture 4" descr="2PZ_SurfacePlot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t="4564" r="53772" b="6551"/>
            <a:stretch/>
          </p:blipFill>
          <p:spPr bwMode="auto">
            <a:xfrm>
              <a:off x="990600" y="4419600"/>
              <a:ext cx="2508556" cy="1734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Nach unten gekrümmter Pfeil 2"/>
            <p:cNvSpPr/>
            <p:nvPr/>
          </p:nvSpPr>
          <p:spPr>
            <a:xfrm>
              <a:off x="3352800" y="4191000"/>
              <a:ext cx="1524000" cy="838200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4351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" y="3992"/>
            <a:ext cx="90676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“Spin” 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of an electron: Late comer to the quantum party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7" name="Picture 2" descr="figure 12-35a.jpg 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7"/>
          <a:stretch/>
        </p:blipFill>
        <p:spPr bwMode="auto">
          <a:xfrm>
            <a:off x="152400" y="1143000"/>
            <a:ext cx="3198932" cy="20617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505200" y="862548"/>
            <a:ext cx="5486400" cy="341632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Stern-</a:t>
            </a:r>
            <a:r>
              <a:rPr lang="en-US" sz="2400" b="1" dirty="0" err="1">
                <a:solidFill>
                  <a:prstClr val="black"/>
                </a:solidFill>
                <a:latin typeface="Georgia" pitchFamily="18" charset="0"/>
              </a:rPr>
              <a:t>Gerlach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Experiment (1922):</a:t>
            </a: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Beam of Ag atoms (4d</a:t>
            </a:r>
            <a:r>
              <a:rPr lang="en-US" sz="2400" baseline="30000" dirty="0">
                <a:solidFill>
                  <a:prstClr val="black"/>
                </a:solidFill>
                <a:latin typeface="Georgia" pitchFamily="18" charset="0"/>
              </a:rPr>
              <a:t>10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5s</a:t>
            </a:r>
            <a:r>
              <a:rPr lang="en-US" sz="2400" baseline="30000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) passed through an inhomogeneous magnetic field: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TWO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lines 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b="1" dirty="0" err="1">
                <a:solidFill>
                  <a:prstClr val="black"/>
                </a:solidFill>
                <a:latin typeface="Georgia" pitchFamily="18" charset="0"/>
              </a:rPr>
              <a:t>Uhlenbeck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and </a:t>
            </a:r>
            <a:r>
              <a:rPr lang="en-US" sz="2400" b="1" dirty="0" err="1">
                <a:solidFill>
                  <a:prstClr val="black"/>
                </a:solidFill>
                <a:latin typeface="Georgia" pitchFamily="18" charset="0"/>
              </a:rPr>
              <a:t>Goudsmit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(1925):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Two angular momentum states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, Intrinsic to the electron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4572000"/>
            <a:ext cx="83820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NOT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a result of actual rotation (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v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&gt;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c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!!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Spin: S(</a:t>
            </a:r>
            <a:r>
              <a:rPr lang="en-US" sz="2400" dirty="0" err="1">
                <a:solidFill>
                  <a:prstClr val="black"/>
                </a:solidFill>
                <a:latin typeface="Georgia" pitchFamily="18" charset="0"/>
              </a:rPr>
              <a:t>ω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), </a:t>
            </a:r>
            <a:r>
              <a:rPr lang="en-US" sz="2400" dirty="0" err="1">
                <a:solidFill>
                  <a:prstClr val="black"/>
                </a:solidFill>
                <a:latin typeface="Georgia" pitchFamily="18" charset="0"/>
              </a:rPr>
              <a:t>ω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is an unknown coordinate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29000" y="6015335"/>
            <a:ext cx="5562600" cy="461665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Dirac: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Relativistic quantum mechanics</a:t>
            </a:r>
          </a:p>
        </p:txBody>
      </p:sp>
    </p:spTree>
    <p:extLst>
      <p:ext uri="{BB962C8B-B14F-4D97-AF65-F5344CB8AC3E}">
        <p14:creationId xmlns:p14="http://schemas.microsoft.com/office/powerpoint/2010/main" val="390036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pin and the Stern-Gerlach experi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52400"/>
            <a:ext cx="7620000" cy="4858910"/>
          </a:xfrm>
          <a:prstGeom prst="rect">
            <a:avLst/>
          </a:prstGeom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5608022"/>
            <a:ext cx="9143999" cy="1261884"/>
          </a:xfrm>
          <a:prstGeom prst="rect">
            <a:avLst/>
          </a:prstGeom>
          <a:solidFill>
            <a:srgbClr val="CCFF99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sz="19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If electrons  - classical, "spinning" particles - distribution of their spin </a:t>
            </a:r>
          </a:p>
          <a:p>
            <a:r>
              <a:rPr lang="en-US" sz="19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angular momentum vectors /magnetic moment in z direction would be random:</a:t>
            </a:r>
          </a:p>
          <a:p>
            <a:r>
              <a:rPr lang="en-US" sz="19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deflected up or down by a different amount, producing an even distribution.</a:t>
            </a:r>
            <a:endParaRPr lang="en-US" sz="190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/>
              <a:cs typeface="Georgia"/>
            </a:endParaRPr>
          </a:p>
          <a:p>
            <a:r>
              <a:rPr lang="en-US" sz="19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But electrons deflected either up or down by a specific (same) amount!!!</a:t>
            </a:r>
            <a:r>
              <a:rPr lang="en-US" sz="19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9702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2400" y="979487"/>
            <a:ext cx="5867400" cy="2677656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Spin Angular Momentum “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S’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’</a:t>
            </a:r>
            <a:endParaRPr lang="en-US" sz="2400" b="1" i="1" baseline="-250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609134"/>
              </p:ext>
            </p:extLst>
          </p:nvPr>
        </p:nvGraphicFramePr>
        <p:xfrm>
          <a:off x="444500" y="1384300"/>
          <a:ext cx="30607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600" imgH="1473200" progId="Equation.3">
                  <p:embed/>
                </p:oleObj>
              </mc:Choice>
              <mc:Fallback>
                <p:oleObj name="Equation" r:id="rId2" imgW="1752600" imgH="147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" y="1384300"/>
                        <a:ext cx="3060700" cy="257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Quantum_projection_of_S_onto_z_for_spin_half_particl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7000" y="381000"/>
            <a:ext cx="2276475" cy="316613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4300" y="3733800"/>
            <a:ext cx="9029700" cy="2616101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For electrons,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= 1⁄2 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		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“spin-up” (or α) and “spin-down” (or β) 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two </a:t>
            </a:r>
            <a:r>
              <a:rPr lang="en-US" sz="2000" dirty="0" err="1">
                <a:solidFill>
                  <a:prstClr val="black"/>
                </a:solidFill>
                <a:latin typeface="Georgia" pitchFamily="18" charset="0"/>
              </a:rPr>
              <a:t>eigenfunctions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(spin functions) of  the operator, same </a:t>
            </a:r>
            <a:r>
              <a:rPr lang="en-US" sz="2000" dirty="0" err="1">
                <a:solidFill>
                  <a:prstClr val="black"/>
                </a:solidFill>
                <a:latin typeface="Georgia" pitchFamily="18" charset="0"/>
              </a:rPr>
              <a:t>eigen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values  but  </a:t>
            </a:r>
            <a:r>
              <a:rPr lang="en-US" sz="2000" dirty="0" err="1">
                <a:solidFill>
                  <a:prstClr val="black"/>
                </a:solidFill>
                <a:latin typeface="Georgia" pitchFamily="18" charset="0"/>
              </a:rPr>
              <a:t>opp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sign (S-G observables)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326536"/>
              </p:ext>
            </p:extLst>
          </p:nvPr>
        </p:nvGraphicFramePr>
        <p:xfrm>
          <a:off x="609600" y="4089400"/>
          <a:ext cx="15303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5" imgW="876300" imgH="1016000" progId="Equation.3">
                  <p:embed/>
                </p:oleObj>
              </mc:Choice>
              <mc:Fallback>
                <p:oleObj name="Formel" r:id="rId5" imgW="876300" imgH="101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089400"/>
                        <a:ext cx="1530350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uppierung 3"/>
          <p:cNvGrpSpPr/>
          <p:nvPr/>
        </p:nvGrpSpPr>
        <p:grpSpPr>
          <a:xfrm>
            <a:off x="6324600" y="304800"/>
            <a:ext cx="2615397" cy="3352800"/>
            <a:chOff x="6324600" y="304800"/>
            <a:chExt cx="2615397" cy="3352800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t="1" r="66566" b="18024"/>
            <a:stretch/>
          </p:blipFill>
          <p:spPr bwMode="auto">
            <a:xfrm>
              <a:off x="6324600" y="829834"/>
              <a:ext cx="2615397" cy="2827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chteck 2"/>
            <p:cNvSpPr/>
            <p:nvPr/>
          </p:nvSpPr>
          <p:spPr>
            <a:xfrm>
              <a:off x="6705600" y="304800"/>
              <a:ext cx="18288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Rectangle 2"/>
          <p:cNvSpPr/>
          <p:nvPr/>
        </p:nvSpPr>
        <p:spPr>
          <a:xfrm>
            <a:off x="228600" y="6400800"/>
            <a:ext cx="838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Georgia" pitchFamily="18" charset="0"/>
              </a:rPr>
              <a:t>NOT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a result of actual rotation (</a:t>
            </a:r>
            <a:r>
              <a:rPr lang="en-US" sz="2000" i="1" dirty="0">
                <a:solidFill>
                  <a:prstClr val="black"/>
                </a:solidFill>
                <a:latin typeface="Georgia" pitchFamily="18" charset="0"/>
              </a:rPr>
              <a:t>v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&gt;</a:t>
            </a:r>
            <a:r>
              <a:rPr lang="en-US" sz="2000" i="1" dirty="0">
                <a:solidFill>
                  <a:prstClr val="black"/>
                </a:solidFill>
                <a:latin typeface="Georgia" pitchFamily="18" charset="0"/>
              </a:rPr>
              <a:t>c 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!!</a:t>
            </a:r>
            <a:r>
              <a:rPr lang="en-US" sz="2000" i="1" dirty="0">
                <a:solidFill>
                  <a:prstClr val="black"/>
                </a:solidFill>
                <a:latin typeface="Georgia" pitchFamily="18" charset="0"/>
              </a:rPr>
              <a:t>)</a:t>
            </a:r>
            <a:endParaRPr lang="en-US" sz="20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15" name="Rectangle 1"/>
          <p:cNvSpPr/>
          <p:nvPr/>
        </p:nvSpPr>
        <p:spPr>
          <a:xfrm>
            <a:off x="9538" y="83403"/>
            <a:ext cx="94392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Spin Angular Momentum : Intrinsic and Quantized 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98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381000"/>
            <a:ext cx="73914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Spin</a:t>
            </a:r>
          </a:p>
          <a:p>
            <a:pPr marL="342900" indent="-342900">
              <a:buFont typeface="Arial"/>
              <a:buChar char="•"/>
            </a:pP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Completely quantum mechanical property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No classical analogy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Intrinsic (like charge or mass)</a:t>
            </a:r>
          </a:p>
          <a:p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</p:txBody>
      </p:sp>
      <p:grpSp>
        <p:nvGrpSpPr>
          <p:cNvPr id="5" name="Gruppierung 4"/>
          <p:cNvGrpSpPr/>
          <p:nvPr/>
        </p:nvGrpSpPr>
        <p:grpSpPr>
          <a:xfrm>
            <a:off x="17231" y="3657600"/>
            <a:ext cx="8420222" cy="2848928"/>
            <a:chOff x="17231" y="3657600"/>
            <a:chExt cx="8420222" cy="2848928"/>
          </a:xfrm>
        </p:grpSpPr>
        <p:pic>
          <p:nvPicPr>
            <p:cNvPr id="3" name="Bild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0" y="3657600"/>
              <a:ext cx="1524000" cy="2154381"/>
            </a:xfrm>
            <a:prstGeom prst="rect">
              <a:avLst/>
            </a:prstGeom>
          </p:spPr>
        </p:pic>
        <p:sp>
          <p:nvSpPr>
            <p:cNvPr id="4" name="Rechteck 3"/>
            <p:cNvSpPr/>
            <p:nvPr/>
          </p:nvSpPr>
          <p:spPr>
            <a:xfrm>
              <a:off x="17231" y="5029200"/>
              <a:ext cx="8420222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endParaRPr>
            </a:p>
            <a:p>
              <a:r>
                <a:rPr lang="en-US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sym typeface="Symbol"/>
                </a:rPr>
                <a:t>Pauli (1924) : “ electron has two-</a:t>
              </a:r>
              <a:r>
                <a:rPr lang="en-US" sz="30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sym typeface="Symbol"/>
                </a:rPr>
                <a:t>valuedness</a:t>
              </a:r>
              <a:r>
                <a:rPr lang="en-US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sym typeface="Symbol"/>
                </a:rPr>
                <a:t> not describable classically ”</a:t>
              </a:r>
              <a:endPara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10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Hydrogen Atom Wavefunctions: Redefined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990600"/>
            <a:ext cx="8839200" cy="1169551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Incorporate “spin” component to each of the 1-electron </a:t>
            </a:r>
            <a:r>
              <a:rPr lang="en-US" sz="2400" dirty="0" err="1">
                <a:solidFill>
                  <a:prstClr val="black"/>
                </a:solidFill>
                <a:latin typeface="Georgia" pitchFamily="18" charset="0"/>
              </a:rPr>
              <a:t>wavefunctions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:  </a:t>
            </a:r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SPIN ORBITALS</a:t>
            </a:r>
          </a:p>
          <a:p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" y="4114800"/>
            <a:ext cx="8839200" cy="1077218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Spin orbitals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are orthogonal and normalized. Quantum numbers are </a:t>
            </a:r>
            <a:r>
              <a:rPr lang="en-US" sz="2400" i="1" dirty="0" err="1">
                <a:solidFill>
                  <a:prstClr val="black"/>
                </a:solidFill>
                <a:latin typeface="Georgia" pitchFamily="18" charset="0"/>
              </a:rPr>
              <a:t>n,l,m,m</a:t>
            </a:r>
            <a:r>
              <a:rPr lang="en-US" sz="2400" i="1" baseline="-25000" dirty="0" err="1">
                <a:solidFill>
                  <a:prstClr val="black"/>
                </a:solidFill>
                <a:latin typeface="Georgia" pitchFamily="18" charset="0"/>
              </a:rPr>
              <a:t>s</a:t>
            </a:r>
            <a:endParaRPr lang="en-US" sz="2400" i="1" baseline="-250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i="1" baseline="-25000" dirty="0">
              <a:solidFill>
                <a:prstClr val="black"/>
              </a:solidFill>
              <a:latin typeface="Georgia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8600" y="2140803"/>
            <a:ext cx="8839200" cy="1200328"/>
            <a:chOff x="533400" y="2514600"/>
            <a:chExt cx="7924800" cy="1200328"/>
          </a:xfrm>
        </p:grpSpPr>
        <p:sp>
          <p:nvSpPr>
            <p:cNvPr id="7" name="Rectangle 6"/>
            <p:cNvSpPr/>
            <p:nvPr/>
          </p:nvSpPr>
          <p:spPr>
            <a:xfrm>
              <a:off x="533400" y="2514600"/>
              <a:ext cx="7924800" cy="1200328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Total </a:t>
              </a:r>
              <a:r>
                <a:rPr lang="en-US" sz="2400" dirty="0" err="1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wavefunctions</a:t>
              </a:r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 = product of spatial and spin parts</a:t>
              </a:r>
            </a:p>
            <a:p>
              <a:endPara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  <a:p>
              <a:endPara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</p:txBody>
        </p:sp>
        <p:graphicFrame>
          <p:nvGraphicFramePr>
            <p:cNvPr id="432130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44013618"/>
                </p:ext>
              </p:extLst>
            </p:nvPr>
          </p:nvGraphicFramePr>
          <p:xfrm>
            <a:off x="806669" y="3048735"/>
            <a:ext cx="5587781" cy="357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el" r:id="rId2" imgW="3200400" imgH="203200" progId="Equation.3">
                    <p:embed/>
                  </p:oleObj>
                </mc:Choice>
                <mc:Fallback>
                  <p:oleObj name="Formel" r:id="rId2" imgW="32004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6669" y="3048735"/>
                          <a:ext cx="5587781" cy="357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Rectangle 10"/>
          <p:cNvSpPr/>
          <p:nvPr/>
        </p:nvSpPr>
        <p:spPr>
          <a:xfrm>
            <a:off x="228600" y="3355538"/>
            <a:ext cx="8839200" cy="80021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Each atomic orbital now becomes doubly degenerate</a:t>
            </a:r>
          </a:p>
          <a:p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5486400"/>
            <a:ext cx="8566768" cy="76944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008000"/>
            </a:solidFill>
          </a:ln>
          <a:effectLst>
            <a:glow rad="381000">
              <a:srgbClr val="FF6600">
                <a:alpha val="28000"/>
              </a:srgb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SPIN ORBITAL: 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One electron </a:t>
            </a:r>
            <a:r>
              <a:rPr lang="en-US" sz="2200" dirty="0" err="1">
                <a:solidFill>
                  <a:prstClr val="black"/>
                </a:solidFill>
                <a:latin typeface="Georgia" pitchFamily="18" charset="0"/>
              </a:rPr>
              <a:t>wavefunction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 containing spatial as well as spin parts</a:t>
            </a:r>
            <a:endParaRPr lang="en-US" sz="2200" b="1" dirty="0">
              <a:solidFill>
                <a:prstClr val="black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25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47350"/>
            <a:ext cx="8229600" cy="2730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Why did we talk about all these </a:t>
            </a:r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complex </a:t>
            </a:r>
            <a:r>
              <a:rPr lang="en-US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orbitals</a:t>
            </a:r>
            <a:r>
              <a:rPr lang="en-US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when there is only </a:t>
            </a:r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one electron</a:t>
            </a:r>
            <a:r>
              <a:rPr lang="en-US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in H-atom?</a:t>
            </a:r>
            <a:br>
              <a:rPr lang="en-US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</a:br>
            <a:endParaRPr lang="en-US" sz="3600" b="1" dirty="0">
              <a:solidFill>
                <a:srgbClr val="33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1143000" y="2971800"/>
            <a:ext cx="6882012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Excited Electronic States!</a:t>
            </a:r>
            <a:br>
              <a:rPr lang="en-US" sz="3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</a:br>
            <a:endParaRPr lang="en-US" sz="32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algn="ctr"/>
            <a:r>
              <a:rPr lang="en-US" sz="3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Basis for all kinds of spectroscopy!</a:t>
            </a:r>
            <a:br>
              <a:rPr lang="en-US" sz="3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</a:br>
            <a:endParaRPr lang="en-US" sz="32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pPr algn="ctr"/>
            <a:r>
              <a:rPr lang="en-US" sz="3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Multi electron systems: Orbitals </a:t>
            </a:r>
          </a:p>
          <a:p>
            <a:pPr algn="ctr"/>
            <a:r>
              <a:rPr lang="en-US" sz="3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are </a:t>
            </a:r>
            <a:r>
              <a:rPr lang="en-US" sz="3200" i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not that different</a:t>
            </a:r>
            <a:r>
              <a:rPr lang="en-US" sz="32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74351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Many Electron Atoms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838200"/>
            <a:ext cx="60198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Helium is the simplest many electron atom</a:t>
            </a:r>
          </a:p>
        </p:txBody>
      </p:sp>
      <p:cxnSp>
        <p:nvCxnSpPr>
          <p:cNvPr id="22" name="Straight Connector 21"/>
          <p:cNvCxnSpPr>
            <a:stCxn id="25" idx="6"/>
          </p:cNvCxnSpPr>
          <p:nvPr/>
        </p:nvCxnSpPr>
        <p:spPr>
          <a:xfrm flipH="1" flipV="1">
            <a:off x="6705600" y="558801"/>
            <a:ext cx="1981200" cy="49529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26" idx="5"/>
          </p:cNvCxnSpPr>
          <p:nvPr/>
        </p:nvCxnSpPr>
        <p:spPr>
          <a:xfrm rot="16200000" flipV="1">
            <a:off x="6726961" y="622883"/>
            <a:ext cx="990600" cy="9478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708900" y="1011378"/>
            <a:ext cx="880922" cy="5761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458200" y="939800"/>
            <a:ext cx="228600" cy="228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553200" y="406400"/>
            <a:ext cx="228600" cy="228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422594" y="838200"/>
            <a:ext cx="28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Georgia" pitchFamily="18" charset="0"/>
              </a:rPr>
              <a:t>-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527800" y="304800"/>
            <a:ext cx="28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Georgia" pitchFamily="18" charset="0"/>
              </a:rPr>
              <a:t>-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001000" y="1219200"/>
            <a:ext cx="415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r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1</a:t>
            </a:r>
            <a:endParaRPr lang="en-US" sz="2400" i="1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858000" y="990600"/>
            <a:ext cx="442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r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2</a:t>
            </a:r>
            <a:endParaRPr lang="en-US" sz="2400" i="1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162800" y="228600"/>
            <a:ext cx="1479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r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12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= r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- r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2</a:t>
            </a:r>
            <a:endParaRPr lang="en-US" sz="2400" i="1" baseline="-25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997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ounded Rectangle 54"/>
          <p:cNvSpPr/>
          <p:nvPr/>
        </p:nvSpPr>
        <p:spPr>
          <a:xfrm>
            <a:off x="6629400" y="3077527"/>
            <a:ext cx="2362200" cy="1418273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638800" y="1447800"/>
            <a:ext cx="990600" cy="2677212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038600" y="2996432"/>
            <a:ext cx="1586203" cy="2642368"/>
          </a:xfrm>
          <a:prstGeom prst="roundRect">
            <a:avLst/>
          </a:prstGeom>
          <a:solidFill>
            <a:schemeClr val="accent4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955022" y="1452265"/>
            <a:ext cx="1083578" cy="2677212"/>
          </a:xfrm>
          <a:prstGeom prst="roundRect">
            <a:avLst/>
          </a:prstGeom>
          <a:solidFill>
            <a:schemeClr val="accent3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846049" y="2996432"/>
            <a:ext cx="1081643" cy="1931776"/>
          </a:xfrm>
          <a:prstGeom prst="roundRect">
            <a:avLst/>
          </a:prstGeom>
          <a:solidFill>
            <a:schemeClr val="tx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09600" y="2376877"/>
            <a:ext cx="1219200" cy="1676400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" name="Straight Connector 13"/>
          <p:cNvCxnSpPr>
            <a:stCxn id="8" idx="6"/>
          </p:cNvCxnSpPr>
          <p:nvPr/>
        </p:nvCxnSpPr>
        <p:spPr>
          <a:xfrm flipH="1" flipV="1">
            <a:off x="6705600" y="558801"/>
            <a:ext cx="1981200" cy="49529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9" idx="5"/>
          </p:cNvCxnSpPr>
          <p:nvPr/>
        </p:nvCxnSpPr>
        <p:spPr>
          <a:xfrm rot="16200000" flipV="1">
            <a:off x="6726961" y="622883"/>
            <a:ext cx="990600" cy="9478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08900" y="1011378"/>
            <a:ext cx="880922" cy="5761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Many Electron Atoms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838200"/>
            <a:ext cx="60198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Helium is the simplest many electron atom</a:t>
            </a:r>
          </a:p>
        </p:txBody>
      </p:sp>
      <p:sp>
        <p:nvSpPr>
          <p:cNvPr id="6" name="Oval 5"/>
          <p:cNvSpPr/>
          <p:nvPr/>
        </p:nvSpPr>
        <p:spPr>
          <a:xfrm>
            <a:off x="7543800" y="1397000"/>
            <a:ext cx="381000" cy="381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8458200" y="939800"/>
            <a:ext cx="228600" cy="228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6553200" y="406400"/>
            <a:ext cx="228600" cy="228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43800" y="1384300"/>
            <a:ext cx="365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Georgia" pitchFamily="18" charset="0"/>
              </a:rPr>
              <a:t>+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422594" y="838200"/>
            <a:ext cx="28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Georgia" pitchFamily="18" charset="0"/>
              </a:rPr>
              <a:t>-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27800" y="304800"/>
            <a:ext cx="28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Georgia" pitchFamily="18" charset="0"/>
              </a:rPr>
              <a:t>-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01000" y="1219200"/>
            <a:ext cx="415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r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1</a:t>
            </a:r>
            <a:endParaRPr lang="en-US" sz="2400" i="1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58000" y="990600"/>
            <a:ext cx="442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r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2</a:t>
            </a:r>
            <a:endParaRPr lang="en-US" sz="2400" i="1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62800" y="228600"/>
            <a:ext cx="1479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r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12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= r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- r</a:t>
            </a:r>
            <a:r>
              <a:rPr lang="en-US" sz="2400" i="1" baseline="-25000" dirty="0">
                <a:solidFill>
                  <a:prstClr val="black"/>
                </a:solidFill>
                <a:latin typeface="Georgia" pitchFamily="18" charset="0"/>
              </a:rPr>
              <a:t>2</a:t>
            </a:r>
            <a:endParaRPr lang="en-US" sz="2400" i="1" baseline="-250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553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503809"/>
              </p:ext>
            </p:extLst>
          </p:nvPr>
        </p:nvGraphicFramePr>
        <p:xfrm>
          <a:off x="241300" y="3257550"/>
          <a:ext cx="687705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937000" imgH="520700" progId="Equation.3">
                  <p:embed/>
                </p:oleObj>
              </mc:Choice>
              <mc:Fallback>
                <p:oleObj name="Equation" r:id="rId2" imgW="39370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" y="3257550"/>
                        <a:ext cx="6877050" cy="911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457200" y="2453077"/>
            <a:ext cx="11208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Georgia" pitchFamily="18" charset="0"/>
                <a:sym typeface="Symbol"/>
              </a:rPr>
              <a:t>KE of Nucleus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143000" y="2996432"/>
            <a:ext cx="0" cy="397234"/>
          </a:xfrm>
          <a:prstGeom prst="line">
            <a:avLst/>
          </a:prstGeom>
          <a:ln w="254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57400" y="3943599"/>
            <a:ext cx="1" cy="338278"/>
          </a:xfrm>
          <a:prstGeom prst="line">
            <a:avLst/>
          </a:prstGeom>
          <a:ln w="254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828800" y="4281877"/>
            <a:ext cx="121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Georgia" pitchFamily="18" charset="0"/>
                <a:sym typeface="Symbol"/>
              </a:rPr>
              <a:t>KE of 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Georgia" pitchFamily="18" charset="0"/>
                <a:sym typeface="Symbol"/>
              </a:rPr>
              <a:t>Electron1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895600" y="1828800"/>
            <a:ext cx="121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Georgia" pitchFamily="18" charset="0"/>
                <a:sym typeface="Symbol"/>
              </a:rPr>
              <a:t>KE of 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Georgia" pitchFamily="18" charset="0"/>
                <a:sym typeface="Symbol"/>
              </a:rPr>
              <a:t>Electron2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484228" y="2475131"/>
            <a:ext cx="0" cy="871830"/>
          </a:xfrm>
          <a:prstGeom prst="line">
            <a:avLst/>
          </a:prstGeom>
          <a:ln w="254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452441" y="4167926"/>
            <a:ext cx="12625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Georgia" pitchFamily="18" charset="0"/>
                <a:sym typeface="Symbol"/>
              </a:rPr>
              <a:t>Attraction between nucleus and Electron1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5257800" y="4053277"/>
            <a:ext cx="0" cy="190500"/>
          </a:xfrm>
          <a:prstGeom prst="line">
            <a:avLst/>
          </a:prstGeom>
          <a:ln w="254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486400" y="1600200"/>
            <a:ext cx="12625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Georgia" pitchFamily="18" charset="0"/>
                <a:sym typeface="Symbol"/>
              </a:rPr>
              <a:t>Attraction between nucleus and Electron1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6248400" y="2996432"/>
            <a:ext cx="7682" cy="337568"/>
          </a:xfrm>
          <a:prstGeom prst="line">
            <a:avLst/>
          </a:prstGeom>
          <a:ln w="254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410537" y="3178026"/>
            <a:ext cx="1676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Georgia" pitchFamily="18" charset="0"/>
                <a:sym typeface="Symbol"/>
              </a:rPr>
              <a:t>Repulsion between 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Georgia" pitchFamily="18" charset="0"/>
                <a:sym typeface="Symbol"/>
              </a:rPr>
              <a:t>Electron1 and Electron2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7124700" y="3770188"/>
            <a:ext cx="190500" cy="0"/>
          </a:xfrm>
          <a:prstGeom prst="line">
            <a:avLst/>
          </a:prstGeom>
          <a:ln w="254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5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62000" y="5562600"/>
            <a:ext cx="1981200" cy="685800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895600" y="5562600"/>
            <a:ext cx="1981200" cy="685800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00400" y="4495800"/>
            <a:ext cx="5486400" cy="685800"/>
          </a:xfrm>
          <a:prstGeom prst="round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90600" y="4495800"/>
            <a:ext cx="1981200" cy="685800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35840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73413"/>
              </p:ext>
            </p:extLst>
          </p:nvPr>
        </p:nvGraphicFramePr>
        <p:xfrm>
          <a:off x="1090613" y="1851025"/>
          <a:ext cx="7696200" cy="431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06900" imgH="2463800" progId="Equation.3">
                  <p:embed/>
                </p:oleObj>
              </mc:Choice>
              <mc:Fallback>
                <p:oleObj name="Equation" r:id="rId2" imgW="4406900" imgH="246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613" y="1851025"/>
                        <a:ext cx="7696200" cy="431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914400" y="277910"/>
            <a:ext cx="708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Separation of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nucelar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and electronic co-ordinates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7" name="Curved Up Arrow 6"/>
          <p:cNvSpPr/>
          <p:nvPr/>
        </p:nvSpPr>
        <p:spPr>
          <a:xfrm flipH="1">
            <a:off x="3810000" y="2590800"/>
            <a:ext cx="2209800" cy="60960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Up Arrow 8"/>
          <p:cNvSpPr/>
          <p:nvPr/>
        </p:nvSpPr>
        <p:spPr>
          <a:xfrm flipH="1" flipV="1">
            <a:off x="4953000" y="1219200"/>
            <a:ext cx="2209800" cy="60960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0" y="3276600"/>
            <a:ext cx="12954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5800" y="3278095"/>
            <a:ext cx="69342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2400" y="4419600"/>
            <a:ext cx="86868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ç</a:t>
            </a:r>
            <a:r>
              <a:rPr lang="en-US" dirty="0"/>
              <a:t>√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2400" y="5486400"/>
            <a:ext cx="86868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ç</a:t>
            </a:r>
            <a:r>
              <a:rPr lang="en-US" dirty="0"/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128914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  <p:bldP spid="11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0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31111"/>
              </p:ext>
            </p:extLst>
          </p:nvPr>
        </p:nvGraphicFramePr>
        <p:xfrm>
          <a:off x="1014413" y="1033463"/>
          <a:ext cx="6054725" cy="277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67100" imgH="1587500" progId="Equation.3">
                  <p:embed/>
                </p:oleObj>
              </mc:Choice>
              <mc:Fallback>
                <p:oleObj name="Equation" r:id="rId2" imgW="3467100" imgH="158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13" y="1033463"/>
                        <a:ext cx="6054725" cy="277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ounded Rectangle 11"/>
          <p:cNvSpPr/>
          <p:nvPr/>
        </p:nvSpPr>
        <p:spPr>
          <a:xfrm>
            <a:off x="952150" y="2971800"/>
            <a:ext cx="2857850" cy="8382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343400" y="2971800"/>
            <a:ext cx="2857850" cy="8382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12815" y="1905000"/>
            <a:ext cx="392185" cy="8382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24000" y="990600"/>
            <a:ext cx="2133600" cy="8382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The electronic part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3886200"/>
            <a:ext cx="72390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The Hamiltonians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Ĥ</a:t>
            </a:r>
            <a:r>
              <a:rPr lang="en-US" sz="2400" b="1" i="1" baseline="-25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and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Ĥ</a:t>
            </a:r>
            <a:r>
              <a:rPr lang="en-US" sz="2400" b="1" i="1" baseline="-25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2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are one electron Hamiltonians similar to that of hydrogen atom</a:t>
            </a:r>
          </a:p>
        </p:txBody>
      </p:sp>
      <p:graphicFrame>
        <p:nvGraphicFramePr>
          <p:cNvPr id="36045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213218"/>
              </p:ext>
            </p:extLst>
          </p:nvPr>
        </p:nvGraphicFramePr>
        <p:xfrm>
          <a:off x="860425" y="5089525"/>
          <a:ext cx="8116888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48200" imgH="762000" progId="Equation.3">
                  <p:embed/>
                </p:oleObj>
              </mc:Choice>
              <mc:Fallback>
                <p:oleObj name="Equation" r:id="rId4" imgW="46482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" y="5089525"/>
                        <a:ext cx="8116888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3657600" y="990600"/>
            <a:ext cx="2133600" cy="8382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33600" y="1905000"/>
            <a:ext cx="392185" cy="8382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642659" y="4800600"/>
            <a:ext cx="304800" cy="8382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24600" y="4800600"/>
            <a:ext cx="381000" cy="8382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33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60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667000" y="2286000"/>
            <a:ext cx="533400" cy="381000"/>
          </a:xfrm>
          <a:prstGeom prst="roundRect">
            <a:avLst/>
          </a:prstGeom>
          <a:solidFill>
            <a:schemeClr val="accent4">
              <a:lumMod val="5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Orbital Approximation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3581400"/>
            <a:ext cx="7696200" cy="1938992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Orbital is a one electron wavefunction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The total electronic wavefunction of n number of electrons  can be written as a product of n one electron wavefunctions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52800" y="1143000"/>
            <a:ext cx="1371600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24400" y="1147544"/>
            <a:ext cx="1447800" cy="533400"/>
          </a:xfrm>
          <a:prstGeom prst="roundRect">
            <a:avLst/>
          </a:prstGeom>
          <a:solidFill>
            <a:srgbClr val="008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43044" y="2286000"/>
            <a:ext cx="533400" cy="3810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835167" y="2286000"/>
            <a:ext cx="533400" cy="3810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0600" y="2286000"/>
            <a:ext cx="533400" cy="381000"/>
          </a:xfrm>
          <a:prstGeom prst="round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42086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506838"/>
              </p:ext>
            </p:extLst>
          </p:nvPr>
        </p:nvGraphicFramePr>
        <p:xfrm>
          <a:off x="914400" y="2286000"/>
          <a:ext cx="445928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52700" imgH="228600" progId="Equation.3">
                  <p:embed/>
                </p:oleObj>
              </mc:Choice>
              <mc:Fallback>
                <p:oleObj name="Equation" r:id="rId2" imgW="2552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286000"/>
                        <a:ext cx="4459288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8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6430504"/>
              </p:ext>
            </p:extLst>
          </p:nvPr>
        </p:nvGraphicFramePr>
        <p:xfrm>
          <a:off x="914400" y="1219200"/>
          <a:ext cx="527843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22600" imgH="228600" progId="Equation.3">
                  <p:embed/>
                </p:oleObj>
              </mc:Choice>
              <mc:Fallback>
                <p:oleObj name="Equation" r:id="rId4" imgW="3022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19200"/>
                        <a:ext cx="5278438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45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343400" y="1371600"/>
            <a:ext cx="821422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06767" y="1371600"/>
            <a:ext cx="873853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27791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Orbital Approximation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36022" y="2743200"/>
            <a:ext cx="1371600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724400" y="2743200"/>
            <a:ext cx="1371600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040282" y="1371600"/>
            <a:ext cx="903564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954779" y="1371600"/>
            <a:ext cx="873853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086600" y="1981200"/>
            <a:ext cx="821422" cy="533400"/>
          </a:xfrm>
          <a:prstGeom prst="round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949967" y="1981200"/>
            <a:ext cx="873853" cy="533400"/>
          </a:xfrm>
          <a:prstGeom prst="roundRect">
            <a:avLst/>
          </a:prstGeom>
          <a:solidFill>
            <a:srgbClr val="00B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35840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12874"/>
              </p:ext>
            </p:extLst>
          </p:nvPr>
        </p:nvGraphicFramePr>
        <p:xfrm>
          <a:off x="860425" y="1349375"/>
          <a:ext cx="8116888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648200" imgH="762000" progId="Equation.3">
                  <p:embed/>
                </p:oleObj>
              </mc:Choice>
              <mc:Fallback>
                <p:oleObj name="Equation" r:id="rId2" imgW="46482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" y="1349375"/>
                        <a:ext cx="8116888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147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815222"/>
              </p:ext>
            </p:extLst>
          </p:nvPr>
        </p:nvGraphicFramePr>
        <p:xfrm>
          <a:off x="914400" y="2819400"/>
          <a:ext cx="527843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22600" imgH="228600" progId="Equation.3">
                  <p:embed/>
                </p:oleObj>
              </mc:Choice>
              <mc:Fallback>
                <p:oleObj name="Equation" r:id="rId4" imgW="3022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819400"/>
                        <a:ext cx="5278437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958850" y="4092575"/>
            <a:ext cx="7346950" cy="1350963"/>
            <a:chOff x="958850" y="4092575"/>
            <a:chExt cx="7346950" cy="1350963"/>
          </a:xfrm>
        </p:grpSpPr>
        <p:sp>
          <p:nvSpPr>
            <p:cNvPr id="11" name="Rounded Rectangle 10"/>
            <p:cNvSpPr/>
            <p:nvPr/>
          </p:nvSpPr>
          <p:spPr>
            <a:xfrm>
              <a:off x="2150378" y="4114800"/>
              <a:ext cx="1338044" cy="5334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05200" y="4114800"/>
              <a:ext cx="1435916" cy="5334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841222" y="4114800"/>
              <a:ext cx="1464578" cy="5334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486400" y="4114800"/>
              <a:ext cx="1354822" cy="5334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104262" y="4114800"/>
              <a:ext cx="353736" cy="5334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828800" y="4114800"/>
              <a:ext cx="321578" cy="5334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411598" y="4811086"/>
              <a:ext cx="1338044" cy="5334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766420" y="4811086"/>
              <a:ext cx="1435916" cy="5334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36147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84251066"/>
                </p:ext>
              </p:extLst>
            </p:nvPr>
          </p:nvGraphicFramePr>
          <p:xfrm>
            <a:off x="958850" y="4092575"/>
            <a:ext cx="7296150" cy="1350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178300" imgH="762000" progId="Equation.3">
                    <p:embed/>
                  </p:oleObj>
                </mc:Choice>
                <mc:Fallback>
                  <p:oleObj name="Equation" r:id="rId6" imgW="4178300" imgH="762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8850" y="4092575"/>
                          <a:ext cx="7296150" cy="1350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3599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830</Words>
  <Application>Microsoft Office PowerPoint</Application>
  <PresentationFormat>On-screen Show (4:3)</PresentationFormat>
  <Paragraphs>152</Paragraphs>
  <Slides>24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Comic Sans MS</vt:lpstr>
      <vt:lpstr>Georgia</vt:lpstr>
      <vt:lpstr>Office Theme</vt:lpstr>
      <vt:lpstr>3_Office Theme</vt:lpstr>
      <vt:lpstr>4_Office Theme</vt:lpstr>
      <vt:lpstr>5_Office Theme</vt:lpstr>
      <vt:lpstr>Equation</vt:lpstr>
      <vt:lpstr>Formel</vt:lpstr>
      <vt:lpstr>PowerPoint Presentation</vt:lpstr>
      <vt:lpstr>Recap!</vt:lpstr>
      <vt:lpstr>Why did we talk about all these complex orbitals when there is only one electron in H-atom?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(Orbital) Angular Momentum of Electrons in the atom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Prof. A.Chowdhury</dc:creator>
  <cp:lastModifiedBy>Arihant Vashista</cp:lastModifiedBy>
  <cp:revision>196</cp:revision>
  <cp:lastPrinted>2015-09-28T03:12:37Z</cp:lastPrinted>
  <dcterms:created xsi:type="dcterms:W3CDTF">2013-08-13T05:19:04Z</dcterms:created>
  <dcterms:modified xsi:type="dcterms:W3CDTF">2023-01-16T04:51:25Z</dcterms:modified>
</cp:coreProperties>
</file>